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</p:sldIdLst>
  <p:sldSz cy="5143500" cx="9144000"/>
  <p:notesSz cx="6858000" cy="9144000"/>
  <p:embeddedFontLst>
    <p:embeddedFont>
      <p:font typeface="Montserrat"/>
      <p:regular r:id="rId19"/>
      <p:bold r:id="rId20"/>
      <p:italic r:id="rId21"/>
      <p:boldItalic r:id="rId22"/>
    </p:embeddedFont>
    <p:embeddedFont>
      <p:font typeface="Open Sans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bold.fntdata"/><Relationship Id="rId22" Type="http://schemas.openxmlformats.org/officeDocument/2006/relationships/font" Target="fonts/Montserrat-boldItalic.fntdata"/><Relationship Id="rId21" Type="http://schemas.openxmlformats.org/officeDocument/2006/relationships/font" Target="fonts/Montserrat-italic.fntdata"/><Relationship Id="rId24" Type="http://schemas.openxmlformats.org/officeDocument/2006/relationships/font" Target="fonts/OpenSans-bold.fntdata"/><Relationship Id="rId23" Type="http://schemas.openxmlformats.org/officeDocument/2006/relationships/font" Target="fonts/OpenSans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OpenSans-boldItalic.fntdata"/><Relationship Id="rId25" Type="http://schemas.openxmlformats.org/officeDocument/2006/relationships/font" Target="fonts/OpenSans-italic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font" Target="fonts/Montserrat-regular.fntdata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a2bc319389_0_1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2a2bc319389_0_1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2ad6b2a374a_3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2ad6b2a374a_3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 sure to reiterate that current DEEP students who plan to continue on as first year students will need to complete a first-year application.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Boost the benefit to still being treated as a FY student as far as scholarships and housing is concerned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2a2bc319389_0_1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2a2bc319389_0_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a2bc319389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2a2bc319389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a2bc319389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2a2bc319389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a2bc319389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2a2bc319389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a2bc319389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2a2bc319389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a2bc319389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2a2bc319389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a2bc319389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2a2bc319389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a2bc319389_0_1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2a2bc319389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a2bc319389_0_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2a2bc319389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1" name="Google Shape;2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2" name="Google Shape;2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6" name="Google Shape;5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7" name="Google Shape;5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66" name="Google Shape;66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67" name="Google Shape;67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70" name="Google Shape;70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3" name="Google Shape;73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4" name="Google Shape;74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7" name="Google Shape;77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8" name="Google Shape;78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9" name="Google Shape;79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2" name="Google Shape;82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85" name="Google Shape;85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6" name="Google Shape;86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89" name="Google Shape;89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93" name="Google Shape;93;p2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94" name="Google Shape;94;p2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5" name="Google Shape;95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5" name="Google Shape;2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98" name="Google Shape;98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01" name="Google Shape;101;p2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02" name="Google Shape;102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8" name="Google Shape;4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9" name="Google Shape;4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0" name="Google Shape;5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53" name="Google Shape;5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00274C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CB05"/>
              </a:buClr>
              <a:buSzPts val="3600"/>
              <a:buNone/>
              <a:defRPr b="1" sz="3600">
                <a:solidFill>
                  <a:srgbClr val="FFCB0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 sz="1800">
                <a:solidFill>
                  <a:schemeClr val="lt1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" name="Google Shape;9;p1"/>
          <p:cNvSpPr txBox="1"/>
          <p:nvPr/>
        </p:nvSpPr>
        <p:spPr>
          <a:xfrm>
            <a:off x="6537858" y="4713182"/>
            <a:ext cx="23853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CB05"/>
                </a:solidFill>
              </a:rPr>
              <a:t>umflint.edu/K12</a:t>
            </a:r>
            <a:endParaRPr b="1" sz="1800">
              <a:solidFill>
                <a:srgbClr val="FFCB05"/>
              </a:solidFill>
            </a:endParaRPr>
          </a:p>
        </p:txBody>
      </p:sp>
      <p:sp>
        <p:nvSpPr>
          <p:cNvPr id="10" name="Google Shape;10;p1"/>
          <p:cNvSpPr/>
          <p:nvPr/>
        </p:nvSpPr>
        <p:spPr>
          <a:xfrm>
            <a:off x="3433882" y="4697673"/>
            <a:ext cx="372600" cy="372600"/>
          </a:xfrm>
          <a:prstGeom prst="ellipse">
            <a:avLst/>
          </a:prstGeom>
          <a:solidFill>
            <a:srgbClr val="FFCB0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1"/>
          <p:cNvSpPr/>
          <p:nvPr/>
        </p:nvSpPr>
        <p:spPr>
          <a:xfrm>
            <a:off x="4405293" y="4730999"/>
            <a:ext cx="304200" cy="304200"/>
          </a:xfrm>
          <a:prstGeom prst="ellipse">
            <a:avLst/>
          </a:prstGeom>
          <a:solidFill>
            <a:srgbClr val="FFCB0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1"/>
          <p:cNvSpPr/>
          <p:nvPr/>
        </p:nvSpPr>
        <p:spPr>
          <a:xfrm>
            <a:off x="5308304" y="4764225"/>
            <a:ext cx="237900" cy="237900"/>
          </a:xfrm>
          <a:prstGeom prst="ellipse">
            <a:avLst/>
          </a:prstGeom>
          <a:solidFill>
            <a:srgbClr val="FFCB0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1"/>
          <p:cNvSpPr/>
          <p:nvPr/>
        </p:nvSpPr>
        <p:spPr>
          <a:xfrm>
            <a:off x="6145014" y="4808525"/>
            <a:ext cx="150900" cy="150900"/>
          </a:xfrm>
          <a:prstGeom prst="ellipse">
            <a:avLst/>
          </a:prstGeom>
          <a:solidFill>
            <a:srgbClr val="FFCB0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Google Shape;14;p1"/>
          <p:cNvSpPr/>
          <p:nvPr/>
        </p:nvSpPr>
        <p:spPr>
          <a:xfrm>
            <a:off x="6894725" y="4827825"/>
            <a:ext cx="112200" cy="112200"/>
          </a:xfrm>
          <a:prstGeom prst="ellipse">
            <a:avLst/>
          </a:prstGeom>
          <a:solidFill>
            <a:srgbClr val="FFCB0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" name="Google Shape;15;p1"/>
          <p:cNvSpPr/>
          <p:nvPr/>
        </p:nvSpPr>
        <p:spPr>
          <a:xfrm>
            <a:off x="2334671" y="4633775"/>
            <a:ext cx="500400" cy="500400"/>
          </a:xfrm>
          <a:prstGeom prst="ellipse">
            <a:avLst/>
          </a:prstGeom>
          <a:solidFill>
            <a:srgbClr val="FFCB0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1"/>
          <p:cNvSpPr/>
          <p:nvPr/>
        </p:nvSpPr>
        <p:spPr>
          <a:xfrm>
            <a:off x="1070761" y="4532725"/>
            <a:ext cx="665100" cy="665100"/>
          </a:xfrm>
          <a:prstGeom prst="ellipse">
            <a:avLst/>
          </a:prstGeom>
          <a:solidFill>
            <a:srgbClr val="FFCB0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1"/>
          <p:cNvSpPr/>
          <p:nvPr/>
        </p:nvSpPr>
        <p:spPr>
          <a:xfrm>
            <a:off x="-365950" y="4465025"/>
            <a:ext cx="837900" cy="837900"/>
          </a:xfrm>
          <a:prstGeom prst="ellipse">
            <a:avLst/>
          </a:prstGeom>
          <a:solidFill>
            <a:srgbClr val="FFCB0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" name="Google Shape;18;p1"/>
          <p:cNvSpPr/>
          <p:nvPr/>
        </p:nvSpPr>
        <p:spPr>
          <a:xfrm>
            <a:off x="8923150" y="4809175"/>
            <a:ext cx="112200" cy="112200"/>
          </a:xfrm>
          <a:prstGeom prst="ellipse">
            <a:avLst/>
          </a:prstGeom>
          <a:solidFill>
            <a:srgbClr val="FFCB0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2" name="Google Shape;62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3" name="Google Shape;63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Relationship Id="rId4" Type="http://schemas.openxmlformats.org/officeDocument/2006/relationships/image" Target="../media/image7.png"/><Relationship Id="rId5" Type="http://schemas.openxmlformats.org/officeDocument/2006/relationships/image" Target="../media/image3.png"/><Relationship Id="rId6" Type="http://schemas.openxmlformats.org/officeDocument/2006/relationships/image" Target="../media/image11.png"/><Relationship Id="rId7" Type="http://schemas.openxmlformats.org/officeDocument/2006/relationships/image" Target="../media/image6.png"/><Relationship Id="rId8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Relationship Id="rId4" Type="http://schemas.openxmlformats.org/officeDocument/2006/relationships/image" Target="../media/image4.png"/><Relationship Id="rId5" Type="http://schemas.openxmlformats.org/officeDocument/2006/relationships/image" Target="../media/image9.png"/><Relationship Id="rId6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7200" y="144400"/>
            <a:ext cx="2926275" cy="297745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5"/>
          <p:cNvSpPr txBox="1"/>
          <p:nvPr/>
        </p:nvSpPr>
        <p:spPr>
          <a:xfrm>
            <a:off x="267325" y="3121700"/>
            <a:ext cx="8438100" cy="17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lt1"/>
                </a:solidFill>
              </a:rPr>
              <a:t>University of Michigan-Flint &amp;</a:t>
            </a:r>
            <a:endParaRPr b="1" sz="2200">
              <a:solidFill>
                <a:schemeClr val="lt1"/>
              </a:solidFill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lt1"/>
                </a:solidFill>
              </a:rPr>
              <a:t>Livingston County School Districts</a:t>
            </a:r>
            <a:endParaRPr b="1" sz="2200">
              <a:solidFill>
                <a:schemeClr val="lt1"/>
              </a:solidFill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lt1"/>
                </a:solidFill>
              </a:rPr>
              <a:t>Dual Enrollment Educational Partnership (DEEP)</a:t>
            </a:r>
            <a:endParaRPr b="1" sz="2200">
              <a:solidFill>
                <a:schemeClr val="lt1"/>
              </a:solidFill>
            </a:endParaRPr>
          </a:p>
        </p:txBody>
      </p:sp>
      <p:sp>
        <p:nvSpPr>
          <p:cNvPr id="111" name="Google Shape;111;p25"/>
          <p:cNvSpPr/>
          <p:nvPr/>
        </p:nvSpPr>
        <p:spPr>
          <a:xfrm>
            <a:off x="4373200" y="1250400"/>
            <a:ext cx="705900" cy="705900"/>
          </a:xfrm>
          <a:prstGeom prst="mathPlus">
            <a:avLst>
              <a:gd fmla="val 23520" name="adj1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2" name="Google Shape;112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76375" y="77125"/>
            <a:ext cx="1254999" cy="11072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28700" y="738694"/>
            <a:ext cx="825500" cy="97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800750" y="1794563"/>
            <a:ext cx="971550" cy="95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008150" y="2296601"/>
            <a:ext cx="782883" cy="95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683527" y="738704"/>
            <a:ext cx="1360375" cy="1578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Next Steps</a:t>
            </a:r>
            <a:endParaRPr/>
          </a:p>
        </p:txBody>
      </p:sp>
      <p:sp>
        <p:nvSpPr>
          <p:cNvPr id="187" name="Google Shape;187;p3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Complete the UM-Flint Supplemental DEEP Application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Return the completed application to your counselor by Application Deadline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Complete Online Application as a group</a:t>
            </a:r>
            <a:endParaRPr/>
          </a:p>
        </p:txBody>
      </p:sp>
      <p:sp>
        <p:nvSpPr>
          <p:cNvPr id="188" name="Google Shape;188;p34"/>
          <p:cNvSpPr/>
          <p:nvPr/>
        </p:nvSpPr>
        <p:spPr>
          <a:xfrm flipH="1" rot="10800000">
            <a:off x="1643850" y="2850075"/>
            <a:ext cx="5856300" cy="10791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FCB0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34"/>
          <p:cNvSpPr txBox="1"/>
          <p:nvPr/>
        </p:nvSpPr>
        <p:spPr>
          <a:xfrm>
            <a:off x="1674325" y="2773875"/>
            <a:ext cx="5781900" cy="10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00274C"/>
                </a:solidFill>
              </a:rPr>
              <a:t>APPLICATION DEADLINE</a:t>
            </a:r>
            <a:endParaRPr b="1" sz="3600">
              <a:solidFill>
                <a:srgbClr val="00274C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rgbClr val="00274C"/>
                </a:solidFill>
              </a:rPr>
              <a:t>Friday, February 2, 2024</a:t>
            </a:r>
            <a:endParaRPr b="1" sz="2900">
              <a:solidFill>
                <a:srgbClr val="00274C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CF01"/>
        </a:solidFill>
      </p:bgPr>
    </p:bg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5"/>
          <p:cNvSpPr txBox="1"/>
          <p:nvPr/>
        </p:nvSpPr>
        <p:spPr>
          <a:xfrm>
            <a:off x="91975" y="405225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35"/>
          <p:cNvSpPr txBox="1"/>
          <p:nvPr/>
        </p:nvSpPr>
        <p:spPr>
          <a:xfrm>
            <a:off x="91975" y="1643175"/>
            <a:ext cx="61836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800">
              <a:solidFill>
                <a:srgbClr val="FFCB0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700">
              <a:solidFill>
                <a:srgbClr val="FFCB0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96" name="Google Shape;196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51276" y="41476"/>
            <a:ext cx="1938625" cy="149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35"/>
          <p:cNvSpPr/>
          <p:nvPr/>
        </p:nvSpPr>
        <p:spPr>
          <a:xfrm>
            <a:off x="91975" y="1913500"/>
            <a:ext cx="2280900" cy="2719800"/>
          </a:xfrm>
          <a:prstGeom prst="rect">
            <a:avLst/>
          </a:prstGeom>
          <a:solidFill>
            <a:srgbClr val="00274C"/>
          </a:solidFill>
          <a:ln cap="flat" cmpd="sng" w="38100">
            <a:solidFill>
              <a:srgbClr val="FFCB0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274C"/>
              </a:solidFill>
            </a:endParaRPr>
          </a:p>
        </p:txBody>
      </p:sp>
      <p:sp>
        <p:nvSpPr>
          <p:cNvPr id="198" name="Google Shape;198;p35"/>
          <p:cNvSpPr txBox="1"/>
          <p:nvPr/>
        </p:nvSpPr>
        <p:spPr>
          <a:xfrm>
            <a:off x="54925" y="1643175"/>
            <a:ext cx="2355000" cy="35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600">
                <a:solidFill>
                  <a:srgbClr val="FFCB05"/>
                </a:solidFill>
                <a:latin typeface="Montserrat"/>
                <a:ea typeface="Montserrat"/>
                <a:cs typeface="Montserrat"/>
                <a:sym typeface="Montserrat"/>
              </a:rPr>
              <a:t>Standard Admission</a:t>
            </a:r>
            <a:endParaRPr i="1" sz="1600">
              <a:solidFill>
                <a:srgbClr val="FFCB0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9" name="Google Shape;199;p35"/>
          <p:cNvSpPr txBox="1"/>
          <p:nvPr/>
        </p:nvSpPr>
        <p:spPr>
          <a:xfrm>
            <a:off x="25825" y="2223075"/>
            <a:ext cx="2413200" cy="131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>
                <a:solidFill>
                  <a:srgbClr val="FFCB05"/>
                </a:solidFill>
                <a:latin typeface="Montserrat"/>
                <a:ea typeface="Montserrat"/>
                <a:cs typeface="Montserrat"/>
                <a:sym typeface="Montserrat"/>
              </a:rPr>
              <a:t>GPA</a:t>
            </a:r>
            <a:r>
              <a:rPr b="1" lang="en">
                <a:solidFill>
                  <a:srgbClr val="FFCB05"/>
                </a:solidFill>
                <a:latin typeface="Montserrat"/>
                <a:ea typeface="Montserrat"/>
                <a:cs typeface="Montserrat"/>
                <a:sym typeface="Montserrat"/>
              </a:rPr>
              <a:t>: 2.7+</a:t>
            </a:r>
            <a:endParaRPr b="1">
              <a:solidFill>
                <a:srgbClr val="FFCB0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>
                <a:solidFill>
                  <a:srgbClr val="FFCB05"/>
                </a:solidFill>
                <a:latin typeface="Montserrat"/>
                <a:ea typeface="Montserrat"/>
                <a:cs typeface="Montserrat"/>
                <a:sym typeface="Montserrat"/>
              </a:rPr>
              <a:t>SAT/ACT</a:t>
            </a:r>
            <a:r>
              <a:rPr b="1" lang="en">
                <a:solidFill>
                  <a:srgbClr val="FFCB05"/>
                </a:solidFill>
                <a:latin typeface="Montserrat"/>
                <a:ea typeface="Montserrat"/>
                <a:cs typeface="Montserrat"/>
                <a:sym typeface="Montserrat"/>
              </a:rPr>
              <a:t>: Optional</a:t>
            </a:r>
            <a:endParaRPr b="1">
              <a:solidFill>
                <a:srgbClr val="FFCB0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CB0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>
                <a:solidFill>
                  <a:srgbClr val="FFCB05"/>
                </a:solidFill>
                <a:latin typeface="Montserrat"/>
                <a:ea typeface="Montserrat"/>
                <a:cs typeface="Montserrat"/>
                <a:sym typeface="Montserrat"/>
              </a:rPr>
              <a:t>Apply online</a:t>
            </a:r>
            <a:r>
              <a:rPr b="1" lang="en">
                <a:solidFill>
                  <a:srgbClr val="FFCB05"/>
                </a:solidFill>
                <a:latin typeface="Montserrat"/>
                <a:ea typeface="Montserrat"/>
                <a:cs typeface="Montserrat"/>
                <a:sym typeface="Montserrat"/>
              </a:rPr>
              <a:t>: apply.umflint.edu/</a:t>
            </a:r>
            <a:endParaRPr b="1">
              <a:solidFill>
                <a:srgbClr val="FFCB0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00" name="Google Shape;200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3975" y="301075"/>
            <a:ext cx="5757573" cy="972725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35"/>
          <p:cNvSpPr txBox="1"/>
          <p:nvPr/>
        </p:nvSpPr>
        <p:spPr>
          <a:xfrm>
            <a:off x="91975" y="4733750"/>
            <a:ext cx="36147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rgbClr val="0C343D"/>
                </a:solidFill>
              </a:rPr>
              <a:t>Phone: (810) 762-3300</a:t>
            </a:r>
            <a:endParaRPr b="1" sz="2100">
              <a:solidFill>
                <a:srgbClr val="0C343D"/>
              </a:solidFill>
            </a:endParaRPr>
          </a:p>
        </p:txBody>
      </p:sp>
      <p:sp>
        <p:nvSpPr>
          <p:cNvPr id="202" name="Google Shape;202;p35"/>
          <p:cNvSpPr txBox="1"/>
          <p:nvPr/>
        </p:nvSpPr>
        <p:spPr>
          <a:xfrm>
            <a:off x="3927000" y="4733750"/>
            <a:ext cx="5217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0274C"/>
                </a:solidFill>
              </a:rPr>
              <a:t>Email: admissions.flint@umich.edu</a:t>
            </a:r>
            <a:endParaRPr b="1" sz="2200">
              <a:solidFill>
                <a:srgbClr val="00274C"/>
              </a:solidFill>
            </a:endParaRPr>
          </a:p>
        </p:txBody>
      </p:sp>
      <p:pic>
        <p:nvPicPr>
          <p:cNvPr id="203" name="Google Shape;203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95302" y="1533400"/>
            <a:ext cx="6294598" cy="3273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35"/>
          <p:cNvPicPr preferRelativeResize="0"/>
          <p:nvPr/>
        </p:nvPicPr>
        <p:blipFill rotWithShape="1">
          <a:blip r:embed="rId6">
            <a:alphaModFix/>
          </a:blip>
          <a:srcRect b="0" l="-5350" r="5350" t="0"/>
          <a:stretch/>
        </p:blipFill>
        <p:spPr>
          <a:xfrm>
            <a:off x="323973" y="3800300"/>
            <a:ext cx="1542875" cy="607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Contact Us</a:t>
            </a:r>
            <a:endParaRPr/>
          </a:p>
        </p:txBody>
      </p:sp>
      <p:sp>
        <p:nvSpPr>
          <p:cNvPr id="210" name="Google Shape;210;p36"/>
          <p:cNvSpPr txBox="1"/>
          <p:nvPr>
            <p:ph idx="1" type="body"/>
          </p:nvPr>
        </p:nvSpPr>
        <p:spPr>
          <a:xfrm>
            <a:off x="311700" y="1152475"/>
            <a:ext cx="8520600" cy="107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b="1" lang="en"/>
              <a:t>Main Office:</a:t>
            </a:r>
            <a:br>
              <a:rPr lang="en"/>
            </a:br>
            <a:r>
              <a:rPr lang="en" u="sng"/>
              <a:t>f</a:t>
            </a:r>
            <a:r>
              <a:rPr lang="en" u="sng"/>
              <a:t>lint.k12@umich.edu</a:t>
            </a:r>
            <a:br>
              <a:rPr lang="en"/>
            </a:br>
            <a:r>
              <a:rPr lang="en"/>
              <a:t>(810) 762-5987</a:t>
            </a:r>
            <a:endParaRPr/>
          </a:p>
        </p:txBody>
      </p:sp>
      <p:sp>
        <p:nvSpPr>
          <p:cNvPr id="211" name="Google Shape;211;p36"/>
          <p:cNvSpPr txBox="1"/>
          <p:nvPr/>
        </p:nvSpPr>
        <p:spPr>
          <a:xfrm>
            <a:off x="1302250" y="2359725"/>
            <a:ext cx="34212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1"/>
                </a:solidFill>
              </a:rPr>
              <a:t>SUZANNE KNIGHT, PhD</a:t>
            </a:r>
            <a:br>
              <a:rPr lang="en" sz="1800">
                <a:solidFill>
                  <a:schemeClr val="lt1"/>
                </a:solidFill>
              </a:rPr>
            </a:br>
            <a:r>
              <a:rPr i="1" lang="en" sz="1800">
                <a:solidFill>
                  <a:schemeClr val="lt1"/>
                </a:solidFill>
              </a:rPr>
              <a:t>Director</a:t>
            </a:r>
            <a:br>
              <a:rPr lang="en" sz="1800">
                <a:solidFill>
                  <a:schemeClr val="lt1"/>
                </a:solidFill>
              </a:rPr>
            </a:br>
            <a:r>
              <a:rPr lang="en" sz="1800" u="sng">
                <a:solidFill>
                  <a:schemeClr val="lt1"/>
                </a:solidFill>
              </a:rPr>
              <a:t>suknight@umich.edu</a:t>
            </a:r>
            <a:endParaRPr sz="1800" u="sng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1"/>
                </a:solidFill>
              </a:rPr>
              <a:t>Laura Martin</a:t>
            </a:r>
            <a:br>
              <a:rPr lang="en" sz="1800">
                <a:solidFill>
                  <a:schemeClr val="lt1"/>
                </a:solidFill>
              </a:rPr>
            </a:br>
            <a:r>
              <a:rPr i="1" lang="en" sz="1800">
                <a:solidFill>
                  <a:schemeClr val="lt1"/>
                </a:solidFill>
              </a:rPr>
              <a:t>Program Manager</a:t>
            </a:r>
            <a:br>
              <a:rPr lang="en" sz="1800">
                <a:solidFill>
                  <a:schemeClr val="lt1"/>
                </a:solidFill>
              </a:rPr>
            </a:br>
            <a:r>
              <a:rPr lang="en" sz="1800" u="sng">
                <a:solidFill>
                  <a:schemeClr val="lt1"/>
                </a:solidFill>
              </a:rPr>
              <a:t>lamart@umich.edu</a:t>
            </a:r>
            <a:endParaRPr sz="1800" u="sng">
              <a:solidFill>
                <a:schemeClr val="lt1"/>
              </a:solidFill>
            </a:endParaRPr>
          </a:p>
        </p:txBody>
      </p:sp>
      <p:sp>
        <p:nvSpPr>
          <p:cNvPr id="212" name="Google Shape;212;p36"/>
          <p:cNvSpPr txBox="1"/>
          <p:nvPr/>
        </p:nvSpPr>
        <p:spPr>
          <a:xfrm>
            <a:off x="5145600" y="2359725"/>
            <a:ext cx="34212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1"/>
                </a:solidFill>
              </a:rPr>
              <a:t>JEFF SHUEL</a:t>
            </a:r>
            <a:br>
              <a:rPr lang="en" sz="1800">
                <a:solidFill>
                  <a:schemeClr val="lt1"/>
                </a:solidFill>
              </a:rPr>
            </a:br>
            <a:r>
              <a:rPr i="1" lang="en" sz="1800">
                <a:solidFill>
                  <a:schemeClr val="lt1"/>
                </a:solidFill>
              </a:rPr>
              <a:t>Assistant Director</a:t>
            </a:r>
            <a:br>
              <a:rPr lang="en" sz="1800">
                <a:solidFill>
                  <a:schemeClr val="lt1"/>
                </a:solidFill>
              </a:rPr>
            </a:br>
            <a:r>
              <a:rPr lang="en" sz="1800" u="sng">
                <a:solidFill>
                  <a:schemeClr val="lt1"/>
                </a:solidFill>
              </a:rPr>
              <a:t>jshuel</a:t>
            </a:r>
            <a:r>
              <a:rPr lang="en" sz="1800" u="sng">
                <a:solidFill>
                  <a:schemeClr val="lt1"/>
                </a:solidFill>
              </a:rPr>
              <a:t>@umich.edu</a:t>
            </a:r>
            <a:endParaRPr sz="1800" u="sng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1"/>
                </a:solidFill>
              </a:rPr>
              <a:t>JOY MURRAY</a:t>
            </a:r>
            <a:br>
              <a:rPr lang="en" sz="1800">
                <a:solidFill>
                  <a:schemeClr val="lt1"/>
                </a:solidFill>
              </a:rPr>
            </a:br>
            <a:r>
              <a:rPr i="1" lang="en" sz="1800">
                <a:solidFill>
                  <a:schemeClr val="lt1"/>
                </a:solidFill>
              </a:rPr>
              <a:t>Administrative Specialist</a:t>
            </a:r>
            <a:br>
              <a:rPr lang="en" sz="1800">
                <a:solidFill>
                  <a:schemeClr val="lt1"/>
                </a:solidFill>
              </a:rPr>
            </a:br>
            <a:r>
              <a:rPr lang="en" sz="1800" u="sng">
                <a:solidFill>
                  <a:schemeClr val="lt1"/>
                </a:solidFill>
              </a:rPr>
              <a:t>jomurray</a:t>
            </a:r>
            <a:r>
              <a:rPr lang="en" sz="1800" u="sng">
                <a:solidFill>
                  <a:schemeClr val="lt1"/>
                </a:solidFill>
              </a:rPr>
              <a:t>@umich.edu</a:t>
            </a:r>
            <a:endParaRPr sz="1800" u="sng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6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3320">
                <a:solidFill>
                  <a:srgbClr val="FFCB05"/>
                </a:solidFill>
              </a:rPr>
              <a:t>Schools Participating in DEEP</a:t>
            </a:r>
            <a:endParaRPr b="1" sz="3320">
              <a:solidFill>
                <a:srgbClr val="FFCB05"/>
              </a:solidFill>
            </a:endParaRPr>
          </a:p>
        </p:txBody>
      </p:sp>
      <p:sp>
        <p:nvSpPr>
          <p:cNvPr id="122" name="Google Shape;122;p26"/>
          <p:cNvSpPr txBox="1"/>
          <p:nvPr>
            <p:ph idx="1" type="body"/>
          </p:nvPr>
        </p:nvSpPr>
        <p:spPr>
          <a:xfrm>
            <a:off x="311700" y="1017719"/>
            <a:ext cx="2820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8575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en">
                <a:solidFill>
                  <a:schemeClr val="lt1"/>
                </a:solidFill>
              </a:rPr>
              <a:t>Almont </a:t>
            </a:r>
            <a:endParaRPr>
              <a:solidFill>
                <a:schemeClr val="lt1"/>
              </a:solidFill>
            </a:endParaRPr>
          </a:p>
          <a:p>
            <a:pPr indent="-285750" lvl="0" marL="3429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en">
                <a:solidFill>
                  <a:schemeClr val="lt1"/>
                </a:solidFill>
              </a:rPr>
              <a:t>Brandon</a:t>
            </a:r>
            <a:endParaRPr>
              <a:solidFill>
                <a:schemeClr val="lt1"/>
              </a:solidFill>
            </a:endParaRPr>
          </a:p>
          <a:p>
            <a:pPr indent="-285750" lvl="0" marL="3429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en">
                <a:solidFill>
                  <a:schemeClr val="lt1"/>
                </a:solidFill>
              </a:rPr>
              <a:t>Brighton</a:t>
            </a:r>
            <a:endParaRPr>
              <a:solidFill>
                <a:schemeClr val="lt1"/>
              </a:solidFill>
            </a:endParaRPr>
          </a:p>
          <a:p>
            <a:pPr indent="-285750" lvl="0" marL="3429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en">
                <a:solidFill>
                  <a:schemeClr val="lt1"/>
                </a:solidFill>
              </a:rPr>
              <a:t>Byron </a:t>
            </a:r>
            <a:endParaRPr>
              <a:solidFill>
                <a:schemeClr val="lt1"/>
              </a:solidFill>
            </a:endParaRPr>
          </a:p>
          <a:p>
            <a:pPr indent="-285750" lvl="0" marL="3429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en">
                <a:solidFill>
                  <a:schemeClr val="lt1"/>
                </a:solidFill>
              </a:rPr>
              <a:t>Carman-Ainsworth </a:t>
            </a:r>
            <a:endParaRPr>
              <a:solidFill>
                <a:schemeClr val="lt1"/>
              </a:solidFill>
            </a:endParaRPr>
          </a:p>
          <a:p>
            <a:pPr indent="-285750" lvl="0" marL="3429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en">
                <a:solidFill>
                  <a:schemeClr val="lt1"/>
                </a:solidFill>
              </a:rPr>
              <a:t>Clarkston </a:t>
            </a:r>
            <a:endParaRPr>
              <a:solidFill>
                <a:schemeClr val="lt1"/>
              </a:solidFill>
            </a:endParaRPr>
          </a:p>
          <a:p>
            <a:pPr indent="-285750" lvl="0" marL="3429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en">
                <a:solidFill>
                  <a:schemeClr val="lt1"/>
                </a:solidFill>
              </a:rPr>
              <a:t>Clio </a:t>
            </a:r>
            <a:endParaRPr>
              <a:solidFill>
                <a:schemeClr val="lt1"/>
              </a:solidFill>
            </a:endParaRPr>
          </a:p>
          <a:p>
            <a:pPr indent="-285750" lvl="0" marL="3429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en">
                <a:solidFill>
                  <a:schemeClr val="lt1"/>
                </a:solidFill>
              </a:rPr>
              <a:t>Corunna</a:t>
            </a:r>
            <a:endParaRPr>
              <a:solidFill>
                <a:schemeClr val="lt1"/>
              </a:solidFill>
            </a:endParaRPr>
          </a:p>
          <a:p>
            <a:pPr indent="-285750" lvl="0" marL="3429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en">
                <a:solidFill>
                  <a:schemeClr val="lt1"/>
                </a:solidFill>
              </a:rPr>
              <a:t>Dryden</a:t>
            </a:r>
            <a:endParaRPr>
              <a:solidFill>
                <a:schemeClr val="lt1"/>
              </a:solidFill>
            </a:endParaRPr>
          </a:p>
          <a:p>
            <a:pPr indent="-285750" lvl="0" marL="3429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en">
                <a:solidFill>
                  <a:schemeClr val="lt1"/>
                </a:solidFill>
              </a:rPr>
              <a:t>Durand</a:t>
            </a:r>
            <a:endParaRPr>
              <a:solidFill>
                <a:schemeClr val="lt1"/>
              </a:solidFill>
            </a:endParaRPr>
          </a:p>
          <a:p>
            <a:pPr indent="-285750" lvl="0" marL="3429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en">
                <a:solidFill>
                  <a:schemeClr val="lt1"/>
                </a:solidFill>
              </a:rPr>
              <a:t>Fenton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23" name="Google Shape;123;p26"/>
          <p:cNvSpPr/>
          <p:nvPr/>
        </p:nvSpPr>
        <p:spPr>
          <a:xfrm>
            <a:off x="3471650" y="1017724"/>
            <a:ext cx="2743200" cy="37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i="0" lang="en" sz="1800" u="none" cap="none" strike="noStrike">
                <a:solidFill>
                  <a:schemeClr val="lt1"/>
                </a:solidFill>
              </a:rPr>
              <a:t>Flushing </a:t>
            </a:r>
            <a:endParaRPr i="0" sz="1800" u="none" cap="none" strike="noStrike">
              <a:solidFill>
                <a:schemeClr val="lt1"/>
              </a:solidFill>
            </a:endParaRPr>
          </a:p>
          <a:p>
            <a:pPr indent="-285750" lvl="0" marL="3429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i="0" lang="en" sz="1800" u="none" cap="none" strike="noStrike">
                <a:solidFill>
                  <a:schemeClr val="lt1"/>
                </a:solidFill>
              </a:rPr>
              <a:t>Fowlerville</a:t>
            </a:r>
            <a:endParaRPr i="0" sz="1800" u="none" cap="none" strike="noStrike">
              <a:solidFill>
                <a:schemeClr val="lt1"/>
              </a:solidFill>
            </a:endParaRPr>
          </a:p>
          <a:p>
            <a:pPr indent="-285750" lvl="0" marL="3429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i="0" lang="en" sz="1800" u="none" cap="none" strike="noStrike">
                <a:solidFill>
                  <a:schemeClr val="lt1"/>
                </a:solidFill>
              </a:rPr>
              <a:t>Grand Blanc </a:t>
            </a:r>
            <a:endParaRPr i="0" sz="1800" u="none" cap="none" strike="noStrike">
              <a:solidFill>
                <a:schemeClr val="lt1"/>
              </a:solidFill>
            </a:endParaRPr>
          </a:p>
          <a:p>
            <a:pPr indent="-285750" lvl="0" marL="3429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i="0" lang="en" sz="1800" u="none" cap="none" strike="noStrike">
                <a:solidFill>
                  <a:schemeClr val="lt1"/>
                </a:solidFill>
              </a:rPr>
              <a:t>Hartland </a:t>
            </a:r>
            <a:endParaRPr i="0" sz="1800" u="none" cap="none" strike="noStrike">
              <a:solidFill>
                <a:schemeClr val="lt1"/>
              </a:solidFill>
            </a:endParaRPr>
          </a:p>
          <a:p>
            <a:pPr indent="-285750" lvl="0" marL="3429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i="0" lang="en" sz="1800" u="none" cap="none" strike="noStrike">
                <a:solidFill>
                  <a:schemeClr val="lt1"/>
                </a:solidFill>
              </a:rPr>
              <a:t>Holly</a:t>
            </a:r>
            <a:endParaRPr i="0" sz="1800" u="none" cap="none" strike="noStrike">
              <a:solidFill>
                <a:schemeClr val="lt1"/>
              </a:solidFill>
            </a:endParaRPr>
          </a:p>
          <a:p>
            <a:pPr indent="-285750" lvl="0" marL="3429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i="0" lang="en" sz="1800" u="none" cap="none" strike="noStrike">
                <a:solidFill>
                  <a:schemeClr val="lt1"/>
                </a:solidFill>
              </a:rPr>
              <a:t>Howell</a:t>
            </a:r>
            <a:endParaRPr i="0" sz="1800" u="none" cap="none" strike="noStrike">
              <a:solidFill>
                <a:schemeClr val="lt1"/>
              </a:solidFill>
            </a:endParaRPr>
          </a:p>
          <a:p>
            <a:pPr indent="-285750" lvl="0" marL="3429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i="0" lang="en" sz="1800" u="none" cap="none" strike="noStrike">
                <a:solidFill>
                  <a:schemeClr val="lt1"/>
                </a:solidFill>
              </a:rPr>
              <a:t>Imlay City</a:t>
            </a:r>
            <a:endParaRPr i="0" sz="1800" u="none" cap="none" strike="noStrike">
              <a:solidFill>
                <a:schemeClr val="lt1"/>
              </a:solidFill>
            </a:endParaRPr>
          </a:p>
          <a:p>
            <a:pPr indent="-285750" lvl="0" marL="3429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en" sz="1800">
                <a:solidFill>
                  <a:schemeClr val="lt1"/>
                </a:solidFill>
              </a:rPr>
              <a:t>Laingsburg</a:t>
            </a:r>
            <a:endParaRPr sz="1800">
              <a:solidFill>
                <a:schemeClr val="lt1"/>
              </a:solidFill>
            </a:endParaRPr>
          </a:p>
          <a:p>
            <a:pPr indent="-285750" lvl="0" marL="3429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i="0" lang="en" sz="1800" u="none" cap="none" strike="noStrike">
                <a:solidFill>
                  <a:schemeClr val="lt1"/>
                </a:solidFill>
              </a:rPr>
              <a:t>Lake Fenton</a:t>
            </a:r>
            <a:endParaRPr i="0" sz="1800" u="none" cap="none" strike="noStrike">
              <a:solidFill>
                <a:schemeClr val="lt1"/>
              </a:solidFill>
            </a:endParaRPr>
          </a:p>
          <a:p>
            <a:pPr indent="-285750" lvl="0" marL="3429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i="0" lang="en" sz="1800" u="none" cap="none" strike="noStrike">
                <a:solidFill>
                  <a:schemeClr val="lt1"/>
                </a:solidFill>
              </a:rPr>
              <a:t>Lake Orion</a:t>
            </a:r>
            <a:endParaRPr sz="1800">
              <a:solidFill>
                <a:schemeClr val="lt1"/>
              </a:solidFill>
            </a:endParaRPr>
          </a:p>
          <a:p>
            <a:pPr indent="-285750" lvl="0" marL="3429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en" sz="1800">
                <a:solidFill>
                  <a:schemeClr val="lt1"/>
                </a:solidFill>
              </a:rPr>
              <a:t>LakeVille</a:t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124" name="Google Shape;124;p26"/>
          <p:cNvSpPr txBox="1"/>
          <p:nvPr/>
        </p:nvSpPr>
        <p:spPr>
          <a:xfrm>
            <a:off x="6019811" y="1017719"/>
            <a:ext cx="3124200" cy="35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3429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i="0" lang="en" sz="1800" u="none" cap="none" strike="noStrike">
                <a:solidFill>
                  <a:schemeClr val="lt1"/>
                </a:solidFill>
              </a:rPr>
              <a:t>Lapeer</a:t>
            </a:r>
            <a:endParaRPr i="0" sz="1800" u="none" cap="none" strike="noStrike">
              <a:solidFill>
                <a:schemeClr val="lt1"/>
              </a:solidFill>
            </a:endParaRPr>
          </a:p>
          <a:p>
            <a:pPr indent="-285750" lvl="0" marL="3429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i="0" lang="en" sz="1800" u="none" cap="none" strike="noStrike">
                <a:solidFill>
                  <a:schemeClr val="lt1"/>
                </a:solidFill>
              </a:rPr>
              <a:t>Linden</a:t>
            </a:r>
            <a:endParaRPr i="0" sz="1800" u="none" cap="none" strike="noStrike">
              <a:solidFill>
                <a:schemeClr val="lt1"/>
              </a:solidFill>
            </a:endParaRPr>
          </a:p>
          <a:p>
            <a:pPr indent="-285750" lvl="0" marL="3429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i="0" lang="en" sz="1800" u="none" cap="none" strike="noStrike">
                <a:solidFill>
                  <a:schemeClr val="lt1"/>
                </a:solidFill>
              </a:rPr>
              <a:t>Montrose</a:t>
            </a:r>
            <a:endParaRPr i="0" sz="1800" u="none" cap="none" strike="noStrike">
              <a:solidFill>
                <a:schemeClr val="lt1"/>
              </a:solidFill>
            </a:endParaRPr>
          </a:p>
          <a:p>
            <a:pPr indent="-285750" lvl="0" marL="3429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en" sz="1800">
                <a:solidFill>
                  <a:schemeClr val="lt1"/>
                </a:solidFill>
              </a:rPr>
              <a:t>Morrice</a:t>
            </a:r>
            <a:endParaRPr sz="1800">
              <a:solidFill>
                <a:schemeClr val="lt1"/>
              </a:solidFill>
            </a:endParaRPr>
          </a:p>
          <a:p>
            <a:pPr indent="-285750" lvl="0" marL="3429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en" sz="1800">
                <a:solidFill>
                  <a:schemeClr val="lt1"/>
                </a:solidFill>
              </a:rPr>
              <a:t>New Lothrop</a:t>
            </a:r>
            <a:r>
              <a:rPr i="0" lang="en" sz="1800" u="none" cap="none" strike="noStrike">
                <a:solidFill>
                  <a:schemeClr val="lt1"/>
                </a:solidFill>
              </a:rPr>
              <a:t> </a:t>
            </a:r>
            <a:endParaRPr i="0" sz="1800" u="none" cap="none" strike="noStrike">
              <a:solidFill>
                <a:schemeClr val="lt1"/>
              </a:solidFill>
            </a:endParaRPr>
          </a:p>
          <a:p>
            <a:pPr indent="-285750" lvl="0" marL="3429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i="0" lang="en" sz="1800" u="none" cap="none" strike="noStrike">
                <a:solidFill>
                  <a:schemeClr val="lt1"/>
                </a:solidFill>
              </a:rPr>
              <a:t>North Branch</a:t>
            </a:r>
            <a:endParaRPr i="0" sz="1800" u="none" cap="none" strike="noStrike">
              <a:solidFill>
                <a:schemeClr val="lt1"/>
              </a:solidFill>
            </a:endParaRPr>
          </a:p>
          <a:p>
            <a:pPr indent="-285750" lvl="0" marL="3429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en" sz="1800">
                <a:solidFill>
                  <a:schemeClr val="lt1"/>
                </a:solidFill>
              </a:rPr>
              <a:t>Owosso</a:t>
            </a:r>
            <a:endParaRPr sz="1800">
              <a:solidFill>
                <a:schemeClr val="lt1"/>
              </a:solidFill>
            </a:endParaRPr>
          </a:p>
          <a:p>
            <a:pPr indent="-285750" lvl="0" marL="3429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en" sz="1800">
                <a:solidFill>
                  <a:schemeClr val="lt1"/>
                </a:solidFill>
              </a:rPr>
              <a:t>Perry</a:t>
            </a:r>
            <a:endParaRPr sz="1800">
              <a:solidFill>
                <a:schemeClr val="lt1"/>
              </a:solidFill>
            </a:endParaRPr>
          </a:p>
          <a:p>
            <a:pPr indent="-285750" lvl="0" marL="3429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i="0" lang="en" sz="1800" u="none" cap="none" strike="noStrike">
                <a:solidFill>
                  <a:schemeClr val="lt1"/>
                </a:solidFill>
              </a:rPr>
              <a:t>Pinckney</a:t>
            </a:r>
            <a:endParaRPr i="0" sz="1800" u="none" cap="none" strike="noStrike">
              <a:solidFill>
                <a:schemeClr val="lt1"/>
              </a:solidFill>
            </a:endParaRPr>
          </a:p>
          <a:p>
            <a:pPr indent="-285750" lvl="0" marL="3429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i="0" lang="en" sz="1800" u="none" cap="none" strike="noStrike">
                <a:solidFill>
                  <a:schemeClr val="lt1"/>
                </a:solidFill>
              </a:rPr>
              <a:t>Powers Catholic </a:t>
            </a:r>
            <a:endParaRPr i="0" sz="1800" u="none" cap="none" strike="noStrike">
              <a:solidFill>
                <a:schemeClr val="lt1"/>
              </a:solidFill>
            </a:endParaRPr>
          </a:p>
          <a:p>
            <a:pPr indent="-285750" lvl="0" marL="3429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i="0" lang="en" sz="1800" u="none" cap="none" strike="noStrike">
                <a:solidFill>
                  <a:schemeClr val="lt1"/>
                </a:solidFill>
              </a:rPr>
              <a:t>Swartz Creek </a:t>
            </a:r>
            <a:endParaRPr i="0" sz="1800" u="none" cap="none" strike="noStrike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3600"/>
              <a:t>What is a DEEP Student?</a:t>
            </a:r>
            <a:endParaRPr b="1" sz="3600"/>
          </a:p>
        </p:txBody>
      </p:sp>
      <p:sp>
        <p:nvSpPr>
          <p:cNvPr id="130" name="Google Shape;130;p27"/>
          <p:cNvSpPr txBox="1"/>
          <p:nvPr>
            <p:ph idx="1" type="body"/>
          </p:nvPr>
        </p:nvSpPr>
        <p:spPr>
          <a:xfrm>
            <a:off x="311700" y="1577575"/>
            <a:ext cx="8520600" cy="299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/>
              <a:t>A DEEP student is a</a:t>
            </a:r>
            <a:br>
              <a:rPr b="1" lang="en" sz="4000"/>
            </a:br>
            <a:r>
              <a:rPr b="1" lang="en" sz="4000"/>
              <a:t>UM-Flint college student</a:t>
            </a:r>
            <a:endParaRPr b="1" sz="4000"/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800"/>
              <a:t>t</a:t>
            </a:r>
            <a:r>
              <a:rPr lang="en" sz="2800"/>
              <a:t>hat happens to still</a:t>
            </a:r>
            <a:br>
              <a:rPr lang="en" sz="2800"/>
            </a:br>
            <a:r>
              <a:rPr lang="en" sz="2800"/>
              <a:t>be in high school!</a:t>
            </a:r>
            <a:endParaRPr sz="2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Benefits of DEEP</a:t>
            </a:r>
            <a:endParaRPr/>
          </a:p>
        </p:txBody>
      </p:sp>
      <p:sp>
        <p:nvSpPr>
          <p:cNvPr id="136" name="Google Shape;136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32500"/>
          </a:bodyPr>
          <a:lstStyle/>
          <a:p>
            <a:pPr indent="-349646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5865"/>
              <a:t>Earn college credit* while attending </a:t>
            </a:r>
            <a:endParaRPr sz="5865"/>
          </a:p>
          <a:p>
            <a:pPr indent="-349646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5865"/>
              <a:t>Exposure to the rigor and pacing of college coursework</a:t>
            </a:r>
            <a:endParaRPr sz="5865"/>
          </a:p>
          <a:p>
            <a:pPr indent="-349646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5865"/>
              <a:t>Ease the transition from high school to college</a:t>
            </a:r>
            <a:endParaRPr sz="5865"/>
          </a:p>
          <a:p>
            <a:pPr indent="-349646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5865"/>
              <a:t>Reduce financial burden to families</a:t>
            </a:r>
            <a:endParaRPr sz="5865"/>
          </a:p>
          <a:p>
            <a:pPr indent="-349646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5865"/>
              <a:t>Provide an advantage when applying to highly-competitive</a:t>
            </a:r>
            <a:br>
              <a:rPr lang="en" sz="5865"/>
            </a:br>
            <a:r>
              <a:rPr lang="en" sz="5865"/>
              <a:t>universities</a:t>
            </a:r>
            <a:endParaRPr sz="5865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i="1" lang="en" sz="2800"/>
              <a:t>*Although UM-Flint credits are widely transferable, colleges and universities maintain their own credit transfer policies</a:t>
            </a:r>
            <a:endParaRPr i="1" sz="28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Student Services</a:t>
            </a:r>
            <a:endParaRPr/>
          </a:p>
        </p:txBody>
      </p:sp>
      <p:sp>
        <p:nvSpPr>
          <p:cNvPr id="142" name="Google Shape;142;p29"/>
          <p:cNvSpPr txBox="1"/>
          <p:nvPr>
            <p:ph idx="1" type="body"/>
          </p:nvPr>
        </p:nvSpPr>
        <p:spPr>
          <a:xfrm>
            <a:off x="4010925" y="1152475"/>
            <a:ext cx="4821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Recreation Center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University of Michigan library system (Ann Arbor, Flint and Dearborn campus as well as online)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Marian E. Wright Writing Center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Academic Advising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Many UM-Flint student activities, clubs, and events</a:t>
            </a:r>
            <a:endParaRPr/>
          </a:p>
        </p:txBody>
      </p:sp>
      <p:pic>
        <p:nvPicPr>
          <p:cNvPr descr="https://helpdesk.umflint.edu/customer/portal/attachments/314949" id="143" name="Google Shape;143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301391">
            <a:off x="332573" y="1799210"/>
            <a:ext cx="3294205" cy="2009466"/>
          </a:xfrm>
          <a:prstGeom prst="rect">
            <a:avLst/>
          </a:prstGeom>
          <a:noFill/>
          <a:ln cap="flat" cmpd="sng" w="22225">
            <a:solidFill>
              <a:srgbClr val="00206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Sample DEEP Schedule</a:t>
            </a:r>
            <a:endParaRPr/>
          </a:p>
        </p:txBody>
      </p:sp>
      <p:sp>
        <p:nvSpPr>
          <p:cNvPr id="149" name="Google Shape;149;p30"/>
          <p:cNvSpPr txBox="1"/>
          <p:nvPr>
            <p:ph idx="1" type="body"/>
          </p:nvPr>
        </p:nvSpPr>
        <p:spPr>
          <a:xfrm>
            <a:off x="1145125" y="1381075"/>
            <a:ext cx="3141000" cy="294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/>
              <a:t>FALL</a:t>
            </a:r>
            <a:endParaRPr b="1" u="sng"/>
          </a:p>
          <a:p>
            <a:pPr indent="0" lvl="0" marL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/>
              <a:t>Course 1</a:t>
            </a:r>
            <a:br>
              <a:rPr b="1" lang="en"/>
            </a:br>
            <a:r>
              <a:rPr lang="en"/>
              <a:t>Mondays and Wednesdays</a:t>
            </a:r>
            <a:br>
              <a:rPr lang="en"/>
            </a:br>
            <a:r>
              <a:rPr i="1" lang="en"/>
              <a:t>(75 minutes each day)</a:t>
            </a:r>
            <a:endParaRPr i="1"/>
          </a:p>
          <a:p>
            <a:pPr indent="0" lvl="0" marL="0" rtl="0" algn="ctr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/>
              <a:t>Course 2</a:t>
            </a:r>
            <a:br>
              <a:rPr lang="en"/>
            </a:br>
            <a:r>
              <a:rPr lang="en"/>
              <a:t>Tuesdays and Thursdays</a:t>
            </a:r>
            <a:br>
              <a:rPr lang="en"/>
            </a:br>
            <a:r>
              <a:rPr i="1" lang="en"/>
              <a:t>(75 minutes each day)</a:t>
            </a:r>
            <a:endParaRPr i="1"/>
          </a:p>
        </p:txBody>
      </p:sp>
      <p:sp>
        <p:nvSpPr>
          <p:cNvPr id="150" name="Google Shape;150;p30"/>
          <p:cNvSpPr txBox="1"/>
          <p:nvPr>
            <p:ph idx="1" type="body"/>
          </p:nvPr>
        </p:nvSpPr>
        <p:spPr>
          <a:xfrm>
            <a:off x="4832200" y="1381075"/>
            <a:ext cx="3141000" cy="294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/>
              <a:t>WINTER</a:t>
            </a:r>
            <a:endParaRPr b="1" u="sng"/>
          </a:p>
          <a:p>
            <a:pPr indent="0" lvl="0" marL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/>
              <a:t>Course 3</a:t>
            </a:r>
            <a:br>
              <a:rPr b="1" lang="en"/>
            </a:br>
            <a:r>
              <a:rPr lang="en"/>
              <a:t>Mondays and Wednesdays</a:t>
            </a:r>
            <a:br>
              <a:rPr lang="en"/>
            </a:br>
            <a:r>
              <a:rPr i="1" lang="en"/>
              <a:t>(75 minutes each day)</a:t>
            </a:r>
            <a:endParaRPr i="1"/>
          </a:p>
          <a:p>
            <a:pPr indent="0" lvl="0" marL="0" rtl="0" algn="ctr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/>
              <a:t>Course 4</a:t>
            </a:r>
            <a:br>
              <a:rPr lang="en"/>
            </a:br>
            <a:r>
              <a:rPr lang="en"/>
              <a:t>Tuesdays and Thursdays</a:t>
            </a:r>
            <a:br>
              <a:rPr lang="en"/>
            </a:br>
            <a:r>
              <a:rPr i="1" lang="en"/>
              <a:t>(75 minutes each day)</a:t>
            </a:r>
            <a:endParaRPr i="1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1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DEEP Courses</a:t>
            </a:r>
            <a:endParaRPr/>
          </a:p>
        </p:txBody>
      </p:sp>
      <p:sp>
        <p:nvSpPr>
          <p:cNvPr id="156" name="Google Shape;156;p31"/>
          <p:cNvSpPr txBox="1"/>
          <p:nvPr>
            <p:ph idx="1" type="body"/>
          </p:nvPr>
        </p:nvSpPr>
        <p:spPr>
          <a:xfrm>
            <a:off x="311700" y="923875"/>
            <a:ext cx="8520600" cy="186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en" sz="2400"/>
              <a:t>General Studies</a:t>
            </a:r>
            <a:br>
              <a:rPr b="1" lang="en" sz="2400"/>
            </a:br>
            <a:r>
              <a:rPr lang="en" sz="1400"/>
              <a:t>12:30 - 1:45PM @ Hartland Educational Support Service Center</a:t>
            </a:r>
            <a:endParaRPr sz="1400"/>
          </a:p>
          <a:p>
            <a:pPr indent="0" lvl="0" marL="0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t/>
            </a:r>
            <a:endParaRPr sz="1000"/>
          </a:p>
          <a:p>
            <a:pPr indent="0" lvl="0" marL="0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lang="en"/>
              <a:t>PHL 101</a:t>
            </a:r>
            <a:r>
              <a:rPr lang="en"/>
              <a:t>, Intro to Philosophy, 3 credits</a:t>
            </a:r>
            <a:endParaRPr/>
          </a:p>
          <a:p>
            <a:pPr indent="0" lvl="0" marL="0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" sz="800"/>
              <a:t> </a:t>
            </a:r>
            <a:endParaRPr sz="800"/>
          </a:p>
          <a:p>
            <a:pPr indent="0" lvl="0" marL="0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lang="en"/>
              <a:t>COM 204</a:t>
            </a:r>
            <a:r>
              <a:rPr lang="en"/>
              <a:t>, Argumentation &amp; Debate, 3 credits</a:t>
            </a:r>
            <a:endParaRPr/>
          </a:p>
          <a:p>
            <a:pPr indent="0" lvl="0" marL="0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" sz="800"/>
              <a:t> </a:t>
            </a:r>
            <a:endParaRPr sz="800"/>
          </a:p>
          <a:p>
            <a:pPr indent="0" lvl="0" marL="0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lang="en"/>
              <a:t>HIS 114</a:t>
            </a:r>
            <a:r>
              <a:rPr lang="en"/>
              <a:t>, 20</a:t>
            </a:r>
            <a:r>
              <a:rPr baseline="30000" lang="en"/>
              <a:t>th</a:t>
            </a:r>
            <a:r>
              <a:rPr lang="en"/>
              <a:t> Century World History, 3 credits</a:t>
            </a:r>
            <a:r>
              <a:rPr b="1" lang="en"/>
              <a:t> </a:t>
            </a:r>
            <a:endParaRPr sz="1400"/>
          </a:p>
          <a:p>
            <a:pPr indent="0" lvl="0" marL="0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sz="800"/>
          </a:p>
          <a:p>
            <a:pPr indent="0" lvl="0" marL="0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lang="en"/>
              <a:t>POL 120</a:t>
            </a:r>
            <a:r>
              <a:rPr lang="en"/>
              <a:t>, U.S. National Government &amp; Politics, 3 credits</a:t>
            </a:r>
            <a:endParaRPr/>
          </a:p>
        </p:txBody>
      </p:sp>
      <p:cxnSp>
        <p:nvCxnSpPr>
          <p:cNvPr id="157" name="Google Shape;157;p31"/>
          <p:cNvCxnSpPr/>
          <p:nvPr/>
        </p:nvCxnSpPr>
        <p:spPr>
          <a:xfrm>
            <a:off x="453925" y="2745875"/>
            <a:ext cx="8349300" cy="0"/>
          </a:xfrm>
          <a:prstGeom prst="straightConnector1">
            <a:avLst/>
          </a:prstGeom>
          <a:noFill/>
          <a:ln cap="flat" cmpd="sng" w="28575">
            <a:solidFill>
              <a:srgbClr val="FFCB05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58" name="Google Shape;158;p31"/>
          <p:cNvSpPr/>
          <p:nvPr/>
        </p:nvSpPr>
        <p:spPr>
          <a:xfrm rot="-1208798">
            <a:off x="604799" y="1049165"/>
            <a:ext cx="1041740" cy="609988"/>
          </a:xfrm>
          <a:prstGeom prst="ellipse">
            <a:avLst/>
          </a:prstGeom>
          <a:solidFill>
            <a:srgbClr val="FFCB0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31"/>
          <p:cNvSpPr/>
          <p:nvPr/>
        </p:nvSpPr>
        <p:spPr>
          <a:xfrm rot="-1195942">
            <a:off x="604805" y="3070966"/>
            <a:ext cx="1041915" cy="610114"/>
          </a:xfrm>
          <a:prstGeom prst="ellipse">
            <a:avLst/>
          </a:prstGeom>
          <a:solidFill>
            <a:srgbClr val="FFCB0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31"/>
          <p:cNvSpPr txBox="1"/>
          <p:nvPr/>
        </p:nvSpPr>
        <p:spPr>
          <a:xfrm rot="-1202333">
            <a:off x="573276" y="1112288"/>
            <a:ext cx="1026973" cy="32722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>
                <a:solidFill>
                  <a:srgbClr val="00274C"/>
                </a:solidFill>
              </a:rPr>
              <a:t>$6,900</a:t>
            </a:r>
            <a:br>
              <a:rPr b="1" i="1" lang="en" sz="1800">
                <a:solidFill>
                  <a:srgbClr val="00274C"/>
                </a:solidFill>
              </a:rPr>
            </a:br>
            <a:r>
              <a:rPr b="1" i="1" lang="en" sz="1800">
                <a:solidFill>
                  <a:srgbClr val="00274C"/>
                </a:solidFill>
              </a:rPr>
              <a:t>value</a:t>
            </a:r>
            <a:endParaRPr b="1" i="1" sz="1800">
              <a:solidFill>
                <a:srgbClr val="00274C"/>
              </a:solidFill>
            </a:endParaRPr>
          </a:p>
        </p:txBody>
      </p:sp>
      <p:sp>
        <p:nvSpPr>
          <p:cNvPr id="161" name="Google Shape;161;p31"/>
          <p:cNvSpPr txBox="1"/>
          <p:nvPr/>
        </p:nvSpPr>
        <p:spPr>
          <a:xfrm rot="-1202333">
            <a:off x="582429" y="3132490"/>
            <a:ext cx="1026973" cy="32722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>
                <a:solidFill>
                  <a:srgbClr val="00274C"/>
                </a:solidFill>
              </a:rPr>
              <a:t>$6,900</a:t>
            </a:r>
            <a:br>
              <a:rPr b="1" i="1" lang="en" sz="1800">
                <a:solidFill>
                  <a:srgbClr val="00274C"/>
                </a:solidFill>
              </a:rPr>
            </a:br>
            <a:r>
              <a:rPr b="1" i="1" lang="en" sz="1800">
                <a:solidFill>
                  <a:srgbClr val="00274C"/>
                </a:solidFill>
              </a:rPr>
              <a:t>value</a:t>
            </a:r>
            <a:endParaRPr b="1" i="1" sz="1800">
              <a:solidFill>
                <a:srgbClr val="00274C"/>
              </a:solidFill>
            </a:endParaRPr>
          </a:p>
        </p:txBody>
      </p:sp>
      <p:sp>
        <p:nvSpPr>
          <p:cNvPr id="162" name="Google Shape;162;p31"/>
          <p:cNvSpPr txBox="1"/>
          <p:nvPr/>
        </p:nvSpPr>
        <p:spPr>
          <a:xfrm>
            <a:off x="100" y="2814925"/>
            <a:ext cx="9144000" cy="151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en" sz="2400">
                <a:solidFill>
                  <a:schemeClr val="lt1"/>
                </a:solidFill>
              </a:rPr>
              <a:t>Business/Economics</a:t>
            </a:r>
            <a:br>
              <a:rPr b="1" lang="en" sz="2400">
                <a:solidFill>
                  <a:schemeClr val="lt1"/>
                </a:solidFill>
              </a:rPr>
            </a:br>
            <a:r>
              <a:rPr lang="en">
                <a:solidFill>
                  <a:schemeClr val="lt1"/>
                </a:solidFill>
              </a:rPr>
              <a:t>12:45 - 2:00PM @ Hartland Educational Support Service Center</a:t>
            </a:r>
            <a:endParaRPr sz="4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t/>
            </a:r>
            <a:endParaRPr sz="1000">
              <a:solidFill>
                <a:schemeClr val="lt1"/>
              </a:solidFill>
            </a:endParaRPr>
          </a:p>
          <a:p>
            <a:pPr indent="0" lvl="0" marL="0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lang="en" sz="1800">
                <a:solidFill>
                  <a:schemeClr val="lt1"/>
                </a:solidFill>
              </a:rPr>
              <a:t>BUS 110</a:t>
            </a:r>
            <a:r>
              <a:rPr lang="en" sz="1800">
                <a:solidFill>
                  <a:schemeClr val="lt1"/>
                </a:solidFill>
              </a:rPr>
              <a:t>, Business Concepts &amp; Careers, 3 credits</a:t>
            </a:r>
            <a:endParaRPr>
              <a:solidFill>
                <a:schemeClr val="lt1"/>
              </a:solidFill>
            </a:endParaRPr>
          </a:p>
          <a:p>
            <a:pPr indent="0" lvl="0" marL="0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i="1" sz="800">
              <a:solidFill>
                <a:schemeClr val="lt1"/>
              </a:solidFill>
            </a:endParaRPr>
          </a:p>
          <a:p>
            <a:pPr indent="0" lvl="0" marL="0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lang="en" sz="1800">
                <a:solidFill>
                  <a:schemeClr val="lt1"/>
                </a:solidFill>
              </a:rPr>
              <a:t>ECN 201</a:t>
            </a:r>
            <a:r>
              <a:rPr lang="en" sz="1800">
                <a:solidFill>
                  <a:schemeClr val="lt1"/>
                </a:solidFill>
              </a:rPr>
              <a:t>,</a:t>
            </a:r>
            <a:r>
              <a:rPr b="1" lang="en" sz="1800">
                <a:solidFill>
                  <a:schemeClr val="lt1"/>
                </a:solidFill>
              </a:rPr>
              <a:t> </a:t>
            </a:r>
            <a:r>
              <a:rPr lang="en" sz="1800">
                <a:solidFill>
                  <a:schemeClr val="lt1"/>
                </a:solidFill>
              </a:rPr>
              <a:t>Principles of Economics (Macro), 3 credits</a:t>
            </a:r>
            <a:r>
              <a:rPr i="1" lang="en" sz="1800">
                <a:solidFill>
                  <a:schemeClr val="lt1"/>
                </a:solidFill>
              </a:rPr>
              <a:t> </a:t>
            </a:r>
            <a:endParaRPr>
              <a:solidFill>
                <a:schemeClr val="lt1"/>
              </a:solidFill>
            </a:endParaRPr>
          </a:p>
          <a:p>
            <a:pPr indent="0" lvl="0" marL="0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sz="800">
              <a:solidFill>
                <a:schemeClr val="lt1"/>
              </a:solidFill>
            </a:endParaRPr>
          </a:p>
          <a:p>
            <a:pPr indent="0" lvl="0" marL="0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lang="en" sz="1800">
                <a:solidFill>
                  <a:schemeClr val="lt1"/>
                </a:solidFill>
              </a:rPr>
              <a:t>BUS 115</a:t>
            </a:r>
            <a:r>
              <a:rPr lang="en" sz="1800">
                <a:solidFill>
                  <a:schemeClr val="lt1"/>
                </a:solidFill>
              </a:rPr>
              <a:t>, Intro to Business Applications, 3 credits</a:t>
            </a:r>
            <a:endParaRPr>
              <a:solidFill>
                <a:schemeClr val="lt1"/>
              </a:solidFill>
            </a:endParaRPr>
          </a:p>
          <a:p>
            <a:pPr indent="0" lvl="0" marL="0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sz="800">
              <a:solidFill>
                <a:schemeClr val="lt1"/>
              </a:solidFill>
            </a:endParaRPr>
          </a:p>
          <a:p>
            <a:pPr indent="0" lvl="0" marL="0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lang="en" sz="1800">
                <a:solidFill>
                  <a:schemeClr val="lt1"/>
                </a:solidFill>
              </a:rPr>
              <a:t>ECN 202</a:t>
            </a:r>
            <a:r>
              <a:rPr lang="en" sz="1800">
                <a:solidFill>
                  <a:schemeClr val="lt1"/>
                </a:solidFill>
              </a:rPr>
              <a:t>, Principles of Economics (Micro) 3 credits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2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DEEP Courses</a:t>
            </a:r>
            <a:endParaRPr/>
          </a:p>
        </p:txBody>
      </p:sp>
      <p:sp>
        <p:nvSpPr>
          <p:cNvPr id="168" name="Google Shape;168;p32"/>
          <p:cNvSpPr txBox="1"/>
          <p:nvPr/>
        </p:nvSpPr>
        <p:spPr>
          <a:xfrm>
            <a:off x="56575" y="2824403"/>
            <a:ext cx="9144000" cy="151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en" sz="2400">
                <a:solidFill>
                  <a:schemeClr val="lt1"/>
                </a:solidFill>
              </a:rPr>
              <a:t>Pre-Engineering</a:t>
            </a:r>
            <a:br>
              <a:rPr b="1" lang="en" sz="2400">
                <a:solidFill>
                  <a:schemeClr val="lt1"/>
                </a:solidFill>
              </a:rPr>
            </a:br>
            <a:r>
              <a:rPr lang="en">
                <a:solidFill>
                  <a:schemeClr val="lt1"/>
                </a:solidFill>
              </a:rPr>
              <a:t>12:45 - 2:10PM @ Hartland High School</a:t>
            </a:r>
            <a:endParaRPr>
              <a:solidFill>
                <a:schemeClr val="lt1"/>
              </a:solidFill>
            </a:endParaRPr>
          </a:p>
          <a:p>
            <a:pPr indent="0" lvl="0" marL="0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t/>
            </a:r>
            <a:endParaRPr sz="1000">
              <a:solidFill>
                <a:schemeClr val="lt1"/>
              </a:solidFill>
            </a:endParaRPr>
          </a:p>
          <a:p>
            <a:pPr indent="0" lvl="0" marL="0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lang="en" sz="1800">
                <a:solidFill>
                  <a:schemeClr val="lt1"/>
                </a:solidFill>
              </a:rPr>
              <a:t>CSC 175</a:t>
            </a:r>
            <a:r>
              <a:rPr lang="en" sz="1800">
                <a:solidFill>
                  <a:schemeClr val="lt1"/>
                </a:solidFill>
              </a:rPr>
              <a:t>, Problem Solving and Programming 1, 4 credits</a:t>
            </a:r>
            <a:endParaRPr>
              <a:solidFill>
                <a:schemeClr val="lt1"/>
              </a:solidFill>
            </a:endParaRPr>
          </a:p>
          <a:p>
            <a:pPr indent="0" lvl="0" marL="0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sz="800">
              <a:solidFill>
                <a:schemeClr val="lt1"/>
              </a:solidFill>
            </a:endParaRPr>
          </a:p>
          <a:p>
            <a:pPr indent="0" lvl="0" marL="0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lang="en" sz="1800">
                <a:solidFill>
                  <a:schemeClr val="lt1"/>
                </a:solidFill>
              </a:rPr>
              <a:t>EGR 102</a:t>
            </a:r>
            <a:r>
              <a:rPr lang="en" sz="1800">
                <a:solidFill>
                  <a:schemeClr val="lt1"/>
                </a:solidFill>
              </a:rPr>
              <a:t>, Introduction to Engineering, 3 credits</a:t>
            </a:r>
            <a:endParaRPr>
              <a:solidFill>
                <a:schemeClr val="lt1"/>
              </a:solidFill>
            </a:endParaRPr>
          </a:p>
          <a:p>
            <a:pPr indent="0" lvl="0" marL="0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sz="800">
              <a:solidFill>
                <a:schemeClr val="lt1"/>
              </a:solidFill>
            </a:endParaRPr>
          </a:p>
          <a:p>
            <a:pPr indent="0" lvl="0" marL="0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lang="en" sz="1800">
                <a:solidFill>
                  <a:schemeClr val="lt1"/>
                </a:solidFill>
              </a:rPr>
              <a:t>CSC 275</a:t>
            </a:r>
            <a:r>
              <a:rPr lang="en" sz="1800">
                <a:solidFill>
                  <a:schemeClr val="lt1"/>
                </a:solidFill>
              </a:rPr>
              <a:t>, Problem Solving and Programming 2, 3 credits</a:t>
            </a:r>
            <a:endParaRPr>
              <a:solidFill>
                <a:schemeClr val="lt1"/>
              </a:solidFill>
            </a:endParaRPr>
          </a:p>
          <a:p>
            <a:pPr indent="0" lvl="0" marL="0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sz="800">
              <a:solidFill>
                <a:schemeClr val="lt1"/>
              </a:solidFill>
            </a:endParaRPr>
          </a:p>
          <a:p>
            <a:pPr indent="0" lvl="0" marL="0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lang="en" sz="1800">
                <a:solidFill>
                  <a:schemeClr val="lt1"/>
                </a:solidFill>
              </a:rPr>
              <a:t>EGR 165</a:t>
            </a:r>
            <a:r>
              <a:rPr lang="en" sz="1800">
                <a:solidFill>
                  <a:schemeClr val="lt1"/>
                </a:solidFill>
              </a:rPr>
              <a:t>, Computer-Aided Design, 3 credits</a:t>
            </a:r>
            <a:endParaRPr i="1" sz="18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169" name="Google Shape;169;p32"/>
          <p:cNvSpPr txBox="1"/>
          <p:nvPr>
            <p:ph idx="1" type="body"/>
          </p:nvPr>
        </p:nvSpPr>
        <p:spPr>
          <a:xfrm>
            <a:off x="311700" y="923875"/>
            <a:ext cx="8520600" cy="186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en" sz="2400"/>
              <a:t>Medical Science</a:t>
            </a:r>
            <a:br>
              <a:rPr b="1" lang="en" sz="2400"/>
            </a:br>
            <a:r>
              <a:rPr lang="en" sz="1400"/>
              <a:t>12:30 - 2:05PM</a:t>
            </a:r>
            <a:r>
              <a:rPr lang="en" sz="1400"/>
              <a:t> @ Hartland Educational Support Service Center</a:t>
            </a:r>
            <a:endParaRPr sz="400"/>
          </a:p>
          <a:p>
            <a:pPr indent="0" lvl="0" marL="0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t/>
            </a:r>
            <a:endParaRPr sz="1000"/>
          </a:p>
          <a:p>
            <a:pPr indent="0" lvl="0" marL="0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BIO 113</a:t>
            </a:r>
            <a:r>
              <a:rPr lang="en"/>
              <a:t>, Principles of Biology, 4 credits</a:t>
            </a:r>
            <a:r>
              <a:rPr b="1" lang="en"/>
              <a:t> </a:t>
            </a:r>
            <a:endParaRPr/>
          </a:p>
          <a:p>
            <a:pPr indent="0" lvl="0" marL="0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1" sz="800"/>
          </a:p>
          <a:p>
            <a:pPr indent="0" lvl="0" marL="0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HCR 206</a:t>
            </a:r>
            <a:r>
              <a:rPr lang="en"/>
              <a:t>, Health Sciences Applications, 2 credits</a:t>
            </a:r>
            <a:endParaRPr i="1" sz="1400"/>
          </a:p>
          <a:p>
            <a:pPr indent="0" lvl="0" marL="0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1" sz="800"/>
          </a:p>
          <a:p>
            <a:pPr indent="0" lvl="0" marL="0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BIO 328</a:t>
            </a:r>
            <a:r>
              <a:rPr lang="en"/>
              <a:t>, Genetics, 4 credits</a:t>
            </a:r>
            <a:endParaRPr sz="1400"/>
          </a:p>
          <a:p>
            <a:pPr indent="0" lvl="0" marL="0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1" sz="800"/>
          </a:p>
          <a:p>
            <a:pPr indent="0" lvl="0" marL="0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PHL 202</a:t>
            </a:r>
            <a:r>
              <a:rPr lang="en"/>
              <a:t>, Intro to Logic, 3 credits</a:t>
            </a:r>
            <a:endParaRPr b="1" sz="2400"/>
          </a:p>
          <a:p>
            <a:pPr indent="0" lvl="0" marL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70" name="Google Shape;170;p32"/>
          <p:cNvCxnSpPr/>
          <p:nvPr/>
        </p:nvCxnSpPr>
        <p:spPr>
          <a:xfrm>
            <a:off x="453925" y="2745875"/>
            <a:ext cx="8349300" cy="0"/>
          </a:xfrm>
          <a:prstGeom prst="straightConnector1">
            <a:avLst/>
          </a:prstGeom>
          <a:noFill/>
          <a:ln cap="flat" cmpd="sng" w="28575">
            <a:solidFill>
              <a:srgbClr val="FFCB05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71" name="Google Shape;171;p32"/>
          <p:cNvSpPr/>
          <p:nvPr/>
        </p:nvSpPr>
        <p:spPr>
          <a:xfrm rot="-1208798">
            <a:off x="604799" y="1049165"/>
            <a:ext cx="1041740" cy="609988"/>
          </a:xfrm>
          <a:prstGeom prst="ellipse">
            <a:avLst/>
          </a:prstGeom>
          <a:solidFill>
            <a:srgbClr val="FFCB0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32"/>
          <p:cNvSpPr/>
          <p:nvPr/>
        </p:nvSpPr>
        <p:spPr>
          <a:xfrm rot="-1195942">
            <a:off x="604805" y="3070966"/>
            <a:ext cx="1041915" cy="610114"/>
          </a:xfrm>
          <a:prstGeom prst="ellipse">
            <a:avLst/>
          </a:prstGeom>
          <a:solidFill>
            <a:srgbClr val="FFCB0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32"/>
          <p:cNvSpPr txBox="1"/>
          <p:nvPr/>
        </p:nvSpPr>
        <p:spPr>
          <a:xfrm rot="-1202333">
            <a:off x="573276" y="1112288"/>
            <a:ext cx="1026973" cy="32722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>
                <a:solidFill>
                  <a:srgbClr val="00274C"/>
                </a:solidFill>
              </a:rPr>
              <a:t>$7,750</a:t>
            </a:r>
            <a:br>
              <a:rPr b="1" i="1" lang="en" sz="1800">
                <a:solidFill>
                  <a:srgbClr val="00274C"/>
                </a:solidFill>
              </a:rPr>
            </a:br>
            <a:r>
              <a:rPr b="1" i="1" lang="en" sz="1800">
                <a:solidFill>
                  <a:srgbClr val="00274C"/>
                </a:solidFill>
              </a:rPr>
              <a:t>value</a:t>
            </a:r>
            <a:endParaRPr b="1" i="1" sz="1800">
              <a:solidFill>
                <a:srgbClr val="00274C"/>
              </a:solidFill>
            </a:endParaRPr>
          </a:p>
        </p:txBody>
      </p:sp>
      <p:sp>
        <p:nvSpPr>
          <p:cNvPr id="174" name="Google Shape;174;p32"/>
          <p:cNvSpPr txBox="1"/>
          <p:nvPr/>
        </p:nvSpPr>
        <p:spPr>
          <a:xfrm rot="-1202333">
            <a:off x="582429" y="3132490"/>
            <a:ext cx="1026973" cy="32722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>
                <a:solidFill>
                  <a:srgbClr val="00274C"/>
                </a:solidFill>
              </a:rPr>
              <a:t>$8,000</a:t>
            </a:r>
            <a:br>
              <a:rPr b="1" i="1" lang="en" sz="1800">
                <a:solidFill>
                  <a:srgbClr val="00274C"/>
                </a:solidFill>
              </a:rPr>
            </a:br>
            <a:r>
              <a:rPr b="1" i="1" lang="en" sz="1800">
                <a:solidFill>
                  <a:srgbClr val="00274C"/>
                </a:solidFill>
              </a:rPr>
              <a:t>value</a:t>
            </a:r>
            <a:endParaRPr b="1" i="1" sz="1800">
              <a:solidFill>
                <a:srgbClr val="00274C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Tuition, Fees, &amp; Textbook</a:t>
            </a:r>
            <a:endParaRPr/>
          </a:p>
        </p:txBody>
      </p:sp>
      <p:sp>
        <p:nvSpPr>
          <p:cNvPr id="180" name="Google Shape;180;p33"/>
          <p:cNvSpPr txBox="1"/>
          <p:nvPr/>
        </p:nvSpPr>
        <p:spPr>
          <a:xfrm>
            <a:off x="304800" y="1432089"/>
            <a:ext cx="3833400" cy="25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Business/Economics Program</a:t>
            </a:r>
            <a:endParaRPr b="0" i="0" sz="18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FFCB05"/>
                </a:solidFill>
                <a:latin typeface="Open Sans"/>
                <a:ea typeface="Open Sans"/>
                <a:cs typeface="Open Sans"/>
                <a:sym typeface="Open Sans"/>
              </a:rPr>
              <a:t>Estimated cost to student</a:t>
            </a:r>
            <a:endParaRPr b="1" i="0" sz="1800" u="none" cap="none" strike="noStrike">
              <a:solidFill>
                <a:srgbClr val="FFCB0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FFCB05"/>
                </a:solidFill>
                <a:latin typeface="Open Sans"/>
                <a:ea typeface="Open Sans"/>
                <a:cs typeface="Open Sans"/>
                <a:sym typeface="Open Sans"/>
              </a:rPr>
              <a:t>$</a:t>
            </a:r>
            <a:r>
              <a:rPr b="1" lang="en" sz="1800">
                <a:solidFill>
                  <a:srgbClr val="FFCB05"/>
                </a:solidFill>
                <a:latin typeface="Open Sans"/>
                <a:ea typeface="Open Sans"/>
                <a:cs typeface="Open Sans"/>
                <a:sym typeface="Open Sans"/>
              </a:rPr>
              <a:t>875</a:t>
            </a:r>
            <a:r>
              <a:rPr b="1" i="0" lang="en" sz="1800" u="none" cap="none" strike="noStrike">
                <a:solidFill>
                  <a:srgbClr val="FFCB05"/>
                </a:solidFill>
                <a:latin typeface="Open Sans"/>
                <a:ea typeface="Open Sans"/>
                <a:cs typeface="Open Sans"/>
                <a:sym typeface="Open Sans"/>
              </a:rPr>
              <a:t> + textbooks</a:t>
            </a:r>
            <a:endParaRPr b="0" i="0" sz="1800" u="none" cap="none" strike="noStrike">
              <a:solidFill>
                <a:srgbClr val="FFCB0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Medical/Science Program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FFCB05"/>
                </a:solidFill>
                <a:latin typeface="Open Sans"/>
                <a:ea typeface="Open Sans"/>
                <a:cs typeface="Open Sans"/>
                <a:sym typeface="Open Sans"/>
              </a:rPr>
              <a:t>Estimated cost to student</a:t>
            </a:r>
            <a:endParaRPr b="0" i="0" sz="1400" u="none" cap="none" strike="noStrike">
              <a:solidFill>
                <a:srgbClr val="FFCB0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FFCB05"/>
                </a:solidFill>
                <a:latin typeface="Open Sans"/>
                <a:ea typeface="Open Sans"/>
                <a:cs typeface="Open Sans"/>
                <a:sym typeface="Open Sans"/>
              </a:rPr>
              <a:t>$</a:t>
            </a:r>
            <a:r>
              <a:rPr b="1" lang="en" sz="1800">
                <a:solidFill>
                  <a:srgbClr val="FFCB05"/>
                </a:solidFill>
                <a:latin typeface="Open Sans"/>
                <a:ea typeface="Open Sans"/>
                <a:cs typeface="Open Sans"/>
                <a:sym typeface="Open Sans"/>
              </a:rPr>
              <a:t>1,575</a:t>
            </a:r>
            <a:r>
              <a:rPr b="1" i="0" lang="en" sz="1800" u="none" cap="none" strike="noStrike">
                <a:solidFill>
                  <a:srgbClr val="FFCB05"/>
                </a:solidFill>
                <a:latin typeface="Open Sans"/>
                <a:ea typeface="Open Sans"/>
                <a:cs typeface="Open Sans"/>
                <a:sym typeface="Open Sans"/>
              </a:rPr>
              <a:t> + textbooks</a:t>
            </a:r>
            <a:endParaRPr b="0" i="0" sz="1400" u="none" cap="none" strike="noStrike">
              <a:solidFill>
                <a:srgbClr val="FFCB0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33"/>
          <p:cNvSpPr txBox="1"/>
          <p:nvPr/>
        </p:nvSpPr>
        <p:spPr>
          <a:xfrm>
            <a:off x="4838501" y="1432089"/>
            <a:ext cx="3924600" cy="21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General Studies Program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FFCB05"/>
                </a:solidFill>
                <a:latin typeface="Open Sans"/>
                <a:ea typeface="Open Sans"/>
                <a:cs typeface="Open Sans"/>
                <a:sym typeface="Open Sans"/>
              </a:rPr>
              <a:t>Estimated cost to student</a:t>
            </a:r>
            <a:endParaRPr b="1" i="0" sz="1800" u="none" cap="none" strike="noStrike">
              <a:solidFill>
                <a:srgbClr val="FFCB0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FFCB05"/>
                </a:solidFill>
                <a:latin typeface="Open Sans"/>
                <a:ea typeface="Open Sans"/>
                <a:cs typeface="Open Sans"/>
                <a:sym typeface="Open Sans"/>
              </a:rPr>
              <a:t>$</a:t>
            </a:r>
            <a:r>
              <a:rPr b="1" lang="en" sz="1800">
                <a:solidFill>
                  <a:srgbClr val="FFCB05"/>
                </a:solidFill>
                <a:latin typeface="Open Sans"/>
                <a:ea typeface="Open Sans"/>
                <a:cs typeface="Open Sans"/>
                <a:sym typeface="Open Sans"/>
              </a:rPr>
              <a:t>875</a:t>
            </a:r>
            <a:r>
              <a:rPr b="1" i="0" lang="en" sz="1800" u="none" cap="none" strike="noStrike">
                <a:solidFill>
                  <a:srgbClr val="FFCB05"/>
                </a:solidFill>
                <a:latin typeface="Open Sans"/>
                <a:ea typeface="Open Sans"/>
                <a:cs typeface="Open Sans"/>
                <a:sym typeface="Open Sans"/>
              </a:rPr>
              <a:t> + textbooks</a:t>
            </a:r>
            <a:endParaRPr b="0" i="0" sz="1400" u="none" cap="none" strike="noStrike">
              <a:solidFill>
                <a:srgbClr val="FFCB0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Pre-Engineering Program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FFCB05"/>
                </a:solidFill>
                <a:latin typeface="Open Sans"/>
                <a:ea typeface="Open Sans"/>
                <a:cs typeface="Open Sans"/>
                <a:sym typeface="Open Sans"/>
              </a:rPr>
              <a:t>Estimated cost to student</a:t>
            </a:r>
            <a:endParaRPr b="0" i="0" sz="1400" u="none" cap="none" strike="noStrike">
              <a:solidFill>
                <a:srgbClr val="FFCB0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FFCB05"/>
                </a:solidFill>
                <a:latin typeface="Open Sans"/>
                <a:ea typeface="Open Sans"/>
                <a:cs typeface="Open Sans"/>
                <a:sym typeface="Open Sans"/>
              </a:rPr>
              <a:t>$</a:t>
            </a:r>
            <a:r>
              <a:rPr b="1" lang="en" sz="1800">
                <a:solidFill>
                  <a:srgbClr val="FFCB05"/>
                </a:solidFill>
                <a:latin typeface="Open Sans"/>
                <a:ea typeface="Open Sans"/>
                <a:cs typeface="Open Sans"/>
                <a:sym typeface="Open Sans"/>
              </a:rPr>
              <a:t>1,80</a:t>
            </a:r>
            <a:r>
              <a:rPr b="1" i="0" lang="en" sz="1800" u="none" cap="none" strike="noStrike">
                <a:solidFill>
                  <a:srgbClr val="FFCB05"/>
                </a:solidFill>
                <a:latin typeface="Open Sans"/>
                <a:ea typeface="Open Sans"/>
                <a:cs typeface="Open Sans"/>
                <a:sym typeface="Open Sans"/>
              </a:rPr>
              <a:t>0 + textbooks</a:t>
            </a:r>
            <a:r>
              <a:rPr b="0" i="0" lang="en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</a:t>
            </a:r>
            <a:endParaRPr b="0" i="0" sz="11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